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7" r:id="rId3"/>
    <p:sldId id="257" r:id="rId4"/>
    <p:sldId id="262" r:id="rId5"/>
    <p:sldId id="268" r:id="rId6"/>
    <p:sldId id="259" r:id="rId7"/>
    <p:sldId id="266" r:id="rId8"/>
    <p:sldId id="269" r:id="rId9"/>
    <p:sldId id="270" r:id="rId10"/>
    <p:sldId id="264" r:id="rId11"/>
    <p:sldId id="271" r:id="rId12"/>
    <p:sldId id="263" r:id="rId13"/>
    <p:sldId id="272" r:id="rId14"/>
    <p:sldId id="265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9BE6-E349-4761-B469-F89E84D926E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198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9CB5-1749-4095-9732-F38963BC010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6736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DB85-BEAB-49D3-9482-2948BF6C9A0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210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ACC12-876D-4EBA-8426-71CB2DD8ECB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8541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5C43-8365-482A-98F7-DCFC18EA6CC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74358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14BE-71CE-41BB-A4BE-BEFB3B8EA5B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0258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1347-B4A4-420F-A849-394FBA382F4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50954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47468-0085-4AEE-B5D7-1979B2E6BE1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2986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CCB2-B635-4C77-A794-7036B5F0A2B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642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DF69-609F-40DE-8DC6-F4C66FA3EE9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418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E34B-E264-4D94-8E39-1F290378DCA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9850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D250F8-3789-4DEF-BA61-EA61492884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22" r:id="rId2"/>
    <p:sldLayoutId id="2147483730" r:id="rId3"/>
    <p:sldLayoutId id="2147483723" r:id="rId4"/>
    <p:sldLayoutId id="2147483724" r:id="rId5"/>
    <p:sldLayoutId id="2147483725" r:id="rId6"/>
    <p:sldLayoutId id="2147483726" r:id="rId7"/>
    <p:sldLayoutId id="2147483731" r:id="rId8"/>
    <p:sldLayoutId id="2147483732" r:id="rId9"/>
    <p:sldLayoutId id="2147483727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4400" dirty="0" smtClean="0"/>
              <a:t>МИШЉЕЊЕ</a:t>
            </a:r>
            <a:r>
              <a:rPr lang="en-US" sz="4400" dirty="0" smtClean="0"/>
              <a:t> </a:t>
            </a:r>
            <a:r>
              <a:rPr lang="sr-Cyrl-RS" sz="4400" dirty="0" smtClean="0"/>
              <a:t>И СТВАРАЛАШТВО</a:t>
            </a:r>
            <a:endParaRPr lang="sr-Latn-CS" sz="44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ВРСТЕ МИШЉЕЊА (1)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4958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/>
              <a:t>Реалистичко </a:t>
            </a:r>
            <a:r>
              <a:rPr lang="ru-RU" sz="1600" b="1" dirty="0" smtClean="0"/>
              <a:t> мишљење </a:t>
            </a:r>
            <a:r>
              <a:rPr lang="ru-RU" sz="1600" dirty="0" smtClean="0"/>
              <a:t>одликује се уважавањем закона стварности и логике, оперише </a:t>
            </a:r>
            <a:r>
              <a:rPr lang="ru-RU" sz="1600" dirty="0"/>
              <a:t>симболима, представама стварно постојећих објеката, бића, </a:t>
            </a:r>
            <a:r>
              <a:rPr lang="ru-RU" sz="1600" dirty="0" smtClean="0"/>
              <a:t>догађаја</a:t>
            </a:r>
            <a:r>
              <a:rPr lang="ru-RU" sz="1600" dirty="0"/>
              <a:t>.</a:t>
            </a:r>
            <a:r>
              <a:rPr lang="ru-RU" sz="1600" dirty="0" smtClean="0"/>
              <a:t>  Оно је независно од наших ставова, потреба или осећања и усмерено је ка </a:t>
            </a:r>
            <a:r>
              <a:rPr lang="ru-RU" sz="1600" dirty="0"/>
              <a:t>откривању објективно постојећих веза, појава 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Имагинативно мишљење</a:t>
            </a:r>
            <a:r>
              <a:rPr lang="ru-RU" sz="1600" dirty="0" smtClean="0"/>
              <a:t>, засновано на способности маштања, оперише </a:t>
            </a:r>
            <a:r>
              <a:rPr lang="ru-RU" sz="1600" dirty="0"/>
              <a:t>представама </a:t>
            </a:r>
            <a:r>
              <a:rPr lang="ru-RU" sz="1600" dirty="0" smtClean="0"/>
              <a:t>појава, бића </a:t>
            </a:r>
            <a:r>
              <a:rPr lang="ru-RU" sz="1600" dirty="0"/>
              <a:t>и догађаја </a:t>
            </a:r>
            <a:r>
              <a:rPr lang="ru-RU" sz="1600" dirty="0" smtClean="0"/>
              <a:t>који не постоје у стварности. Оно је под великим утицајем </a:t>
            </a:r>
            <a:r>
              <a:rPr lang="ru-RU" sz="1600" dirty="0"/>
              <a:t>субјективних </a:t>
            </a:r>
            <a:r>
              <a:rPr lang="ru-RU" sz="1600" dirty="0" smtClean="0"/>
              <a:t>чиниоца, жеља, афеката и тежњи. Резултат овог мишљења може бити </a:t>
            </a:r>
            <a:r>
              <a:rPr lang="ru-RU" sz="1600" dirty="0"/>
              <a:t>нека </a:t>
            </a:r>
            <a:r>
              <a:rPr lang="ru-RU" sz="1600" dirty="0" smtClean="0"/>
              <a:t>значајна </a:t>
            </a:r>
            <a:r>
              <a:rPr lang="ru-RU" sz="1600" dirty="0"/>
              <a:t>духовна творевина (нпр. слика, прича), али и </a:t>
            </a:r>
            <a:r>
              <a:rPr lang="ru-RU" sz="1600" dirty="0" smtClean="0"/>
              <a:t>безначајан производ </a:t>
            </a:r>
            <a:r>
              <a:rPr lang="ru-RU" sz="1600" dirty="0"/>
              <a:t>(нпр. сањарење, шара).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91000" cy="4876800"/>
          </a:xfrm>
        </p:spPr>
        <p:txBody>
          <a:bodyPr rtlCol="0">
            <a:normAutofit fontScale="92500" lnSpcReduction="10000"/>
          </a:bodyPr>
          <a:lstStyle/>
          <a:p>
            <a:r>
              <a:rPr lang="sr-Cyrl-RS" sz="1600" b="1" dirty="0" smtClean="0"/>
              <a:t>Индуктивно </a:t>
            </a:r>
            <a:r>
              <a:rPr lang="sr-Cyrl-RS" sz="1600" b="1" dirty="0"/>
              <a:t>мишљење </a:t>
            </a:r>
            <a:r>
              <a:rPr lang="sr-Cyrl-RS" sz="1600" dirty="0"/>
              <a:t>је закључивање које иде од сазнања о појединачним случајевима ка општем знању („одоздо према горе“). </a:t>
            </a:r>
          </a:p>
          <a:p>
            <a:r>
              <a:rPr lang="sr-Cyrl-RS" sz="1600" b="1" dirty="0"/>
              <a:t>Дедуктивно мишљење </a:t>
            </a:r>
            <a:r>
              <a:rPr lang="sr-Cyrl-RS" sz="1600" dirty="0"/>
              <a:t>је закључивање које </a:t>
            </a:r>
            <a:r>
              <a:rPr lang="sr-Cyrl-RS" sz="1600" dirty="0" smtClean="0"/>
              <a:t>из неког </a:t>
            </a:r>
            <a:r>
              <a:rPr lang="sr-Cyrl-RS" sz="1600" dirty="0"/>
              <a:t>општег суда логички из­</a:t>
            </a:r>
            <a:r>
              <a:rPr lang="ru-RU" sz="1600" dirty="0"/>
              <a:t>води неки други,  појединачни суд („одозго према доле“). </a:t>
            </a:r>
            <a:endParaRPr lang="en-US" sz="1600" dirty="0"/>
          </a:p>
          <a:p>
            <a:r>
              <a:rPr lang="ru-RU" sz="1600" b="1" dirty="0" smtClean="0"/>
              <a:t>Конвергентно мишљење</a:t>
            </a:r>
            <a:r>
              <a:rPr lang="ru-RU" sz="1600" dirty="0" smtClean="0"/>
              <a:t> </a:t>
            </a:r>
            <a:r>
              <a:rPr lang="ru-RU" sz="1600" dirty="0"/>
              <a:t>је доследно, систематично и логично у </a:t>
            </a:r>
            <a:r>
              <a:rPr lang="ru-RU" sz="1600" dirty="0" smtClean="0"/>
              <a:t>трагање за решењем </a:t>
            </a:r>
            <a:r>
              <a:rPr lang="ru-RU" sz="1600" dirty="0"/>
              <a:t>проблема </a:t>
            </a:r>
            <a:r>
              <a:rPr lang="ru-RU" sz="1600" dirty="0" smtClean="0"/>
              <a:t>.</a:t>
            </a:r>
            <a:r>
              <a:rPr lang="ru-RU" sz="1600" dirty="0"/>
              <a:t> Оно с</a:t>
            </a:r>
            <a:r>
              <a:rPr lang="ru-RU" sz="1600" dirty="0" smtClean="0"/>
              <a:t>е креће </a:t>
            </a:r>
            <a:r>
              <a:rPr lang="ru-RU" sz="1600" dirty="0"/>
              <a:t>право према циљу, </a:t>
            </a:r>
            <a:r>
              <a:rPr lang="ru-RU" sz="1600" dirty="0" smtClean="0"/>
              <a:t>одбацује </a:t>
            </a:r>
            <a:r>
              <a:rPr lang="ru-RU" sz="1600" dirty="0"/>
              <a:t>сва нелогична и </a:t>
            </a:r>
            <a:r>
              <a:rPr lang="ru-RU" sz="1600" dirty="0" smtClean="0"/>
              <a:t>неу</a:t>
            </a:r>
            <a:r>
              <a:rPr lang="sr-Cyrl-RS" sz="1600" dirty="0"/>
              <a:t>т</a:t>
            </a:r>
            <a:r>
              <a:rPr lang="ru-RU" sz="1600" dirty="0" smtClean="0"/>
              <a:t>емељена решења, све </a:t>
            </a:r>
            <a:r>
              <a:rPr lang="ru-RU" sz="1600" dirty="0"/>
              <a:t>више </a:t>
            </a:r>
            <a:r>
              <a:rPr lang="ru-RU" sz="1600" dirty="0" smtClean="0"/>
              <a:t>сужавајући број </a:t>
            </a:r>
            <a:r>
              <a:rPr lang="ru-RU" sz="1600" dirty="0"/>
              <a:t>могућних </a:t>
            </a:r>
            <a:r>
              <a:rPr lang="ru-RU" sz="1600" dirty="0" smtClean="0"/>
              <a:t>решења. Циљ </a:t>
            </a:r>
            <a:r>
              <a:rPr lang="ru-RU" sz="1600" dirty="0"/>
              <a:t>је </a:t>
            </a:r>
            <a:r>
              <a:rPr lang="ru-RU" sz="1600" dirty="0" smtClean="0"/>
              <a:t>да се </a:t>
            </a:r>
            <a:r>
              <a:rPr lang="ru-RU" sz="1600" dirty="0"/>
              <a:t>пронађе једно, тачно решење проблема. Карактеристично је за </a:t>
            </a:r>
            <a:r>
              <a:rPr lang="ru-RU" sz="1600" dirty="0" smtClean="0"/>
              <a:t>на</a:t>
            </a:r>
            <a:r>
              <a:rPr lang="sr-Cyrl-RS" sz="1600" dirty="0" smtClean="0"/>
              <a:t>учни приступ. </a:t>
            </a:r>
            <a:endParaRPr lang="ru-RU" sz="1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 smtClean="0"/>
              <a:t>Дивергентно мишљење</a:t>
            </a:r>
            <a:r>
              <a:rPr lang="ru-RU" sz="1600" dirty="0" smtClean="0"/>
              <a:t> </a:t>
            </a:r>
            <a:r>
              <a:rPr lang="ru-RU" sz="1600" dirty="0"/>
              <a:t>се одликује продукцијом великог броја хипотетичких одговора, </a:t>
            </a:r>
            <a:r>
              <a:rPr lang="ru-RU" sz="1600" dirty="0" smtClean="0"/>
              <a:t>оригиналних решења. Карактеристично је за уметничко мишљење, које трага за прикладним, ефектним  решењем.</a:t>
            </a:r>
            <a:endParaRPr lang="ru-RU" sz="16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solidFill>
                  <a:schemeClr val="accent6">
                    <a:tint val="1000"/>
                  </a:schemeClr>
                </a:solidFill>
              </a:rPr>
              <a:t>ВРСТЕ МИШЉЕЊА </a:t>
            </a: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1148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 smtClean="0"/>
              <a:t>Дискурзивно мишљење</a:t>
            </a:r>
            <a:r>
              <a:rPr lang="ru-RU" sz="1600" dirty="0" smtClean="0"/>
              <a:t> </a:t>
            </a:r>
            <a:r>
              <a:rPr lang="ru-RU" sz="1600" dirty="0"/>
              <a:t>је </a:t>
            </a:r>
            <a:r>
              <a:rPr lang="ru-RU" sz="1600" dirty="0" smtClean="0"/>
              <a:t>јасно, логично мишљење, засновано </a:t>
            </a:r>
            <a:r>
              <a:rPr lang="ru-RU" sz="1600" dirty="0"/>
              <a:t>на појмовима и поступним мисаоним операцијама </a:t>
            </a:r>
            <a:r>
              <a:rPr lang="ru-RU" sz="16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 smtClean="0"/>
              <a:t>Интуитивно мишљење </a:t>
            </a:r>
            <a:r>
              <a:rPr lang="ru-RU" sz="1600" dirty="0"/>
              <a:t>је скоковито, засновано на малом и недовољном узорку </a:t>
            </a:r>
            <a:r>
              <a:rPr lang="ru-RU" sz="1600" dirty="0" smtClean="0"/>
              <a:t>података. Оно је ирационално , непосредно сагледавање истине, које није посредовано закључивањем.</a:t>
            </a:r>
            <a:r>
              <a:rPr lang="ru-RU" sz="1600" dirty="0"/>
              <a:t> Јавља се у мистичном доживљају, песничком и митотворном мишљењу</a:t>
            </a:r>
            <a:r>
              <a:rPr lang="ru-RU" sz="16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600" b="1" dirty="0"/>
              <a:t>Конкретно (практично) мишљење </a:t>
            </a:r>
            <a:r>
              <a:rPr lang="ru-RU" sz="1600" dirty="0"/>
              <a:t>јесте оно код којег се оперише конкретним предметима и односима. Оно је усмерено на решавање кон­кретних, практичних проблема.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876800"/>
          </a:xfrm>
        </p:spPr>
        <p:txBody>
          <a:bodyPr/>
          <a:lstStyle/>
          <a:p>
            <a:r>
              <a:rPr lang="ru-RU" sz="1600" b="1" dirty="0" smtClean="0"/>
              <a:t>Апстрактно </a:t>
            </a:r>
            <a:r>
              <a:rPr lang="ru-RU" sz="1600" b="1" dirty="0"/>
              <a:t>мишљење </a:t>
            </a:r>
            <a:r>
              <a:rPr lang="ru-RU" sz="1600" dirty="0"/>
              <a:t>је оно које надилази ниво перцепције, </a:t>
            </a:r>
            <a:r>
              <a:rPr lang="ru-RU" sz="1600" dirty="0" smtClean="0"/>
              <a:t>пред­става </a:t>
            </a:r>
            <a:r>
              <a:rPr lang="ru-RU" sz="1600" dirty="0"/>
              <a:t>и конкретних појава и </a:t>
            </a:r>
            <a:r>
              <a:rPr lang="ru-RU" sz="1600" dirty="0" smtClean="0"/>
              <a:t>оперише превасходно </a:t>
            </a:r>
            <a:r>
              <a:rPr lang="ru-RU" sz="1600" dirty="0"/>
              <a:t>апстрактним појмовима, идејама и симболима.</a:t>
            </a:r>
          </a:p>
          <a:p>
            <a:r>
              <a:rPr lang="ru-RU" sz="1600" dirty="0"/>
              <a:t> </a:t>
            </a:r>
            <a:r>
              <a:rPr lang="ru-RU" sz="1600" b="1" dirty="0"/>
              <a:t>Критичко мишљење </a:t>
            </a:r>
            <a:r>
              <a:rPr lang="ru-RU" sz="1600" dirty="0"/>
              <a:t>засновано је на </a:t>
            </a:r>
            <a:r>
              <a:rPr lang="ru-RU" sz="1600" dirty="0" smtClean="0"/>
              <a:t>преиспитивању </a:t>
            </a:r>
            <a:r>
              <a:rPr lang="ru-RU" sz="1600" dirty="0"/>
              <a:t>чињеница, премиса, доказа и закључака. Оно је </a:t>
            </a:r>
            <a:r>
              <a:rPr lang="ru-RU" sz="1600" dirty="0" smtClean="0"/>
              <a:t>независно </a:t>
            </a:r>
            <a:r>
              <a:rPr lang="ru-RU" sz="1600" dirty="0"/>
              <a:t>од било ког ауторитета (институције, људи, натприродни извор). У филозофији или у науци, критичко мишљење је недогматско, слободно од емоција, страсти, </a:t>
            </a:r>
            <a:r>
              <a:rPr lang="ru-RU" sz="1600" dirty="0" smtClean="0"/>
              <a:t>предрасуда.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02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419600"/>
          </a:xfrm>
        </p:spPr>
        <p:txBody>
          <a:bodyPr/>
          <a:lstStyle/>
          <a:p>
            <a:r>
              <a:rPr lang="ru-RU" sz="1800" b="1" dirty="0"/>
              <a:t>Стваралаштво </a:t>
            </a:r>
            <a:r>
              <a:rPr lang="ru-RU" sz="1800" dirty="0"/>
              <a:t>је </a:t>
            </a:r>
            <a:r>
              <a:rPr lang="ru-RU" sz="1800" i="1" dirty="0"/>
              <a:t>способност</a:t>
            </a:r>
            <a:r>
              <a:rPr lang="ru-RU" sz="1800" dirty="0"/>
              <a:t> да се </a:t>
            </a:r>
            <a:r>
              <a:rPr lang="ru-RU" sz="1800" i="1" dirty="0"/>
              <a:t>познате ствари сагледају у новом светлу</a:t>
            </a:r>
            <a:r>
              <a:rPr lang="ru-RU" sz="1800" dirty="0"/>
              <a:t>, да се </a:t>
            </a:r>
            <a:r>
              <a:rPr lang="ru-RU" sz="1800" i="1" dirty="0"/>
              <a:t>проблеми решавају </a:t>
            </a:r>
            <a:r>
              <a:rPr lang="ru-RU" sz="1800" i="1" dirty="0" smtClean="0"/>
              <a:t>на </a:t>
            </a:r>
            <a:r>
              <a:rPr lang="ru-RU" sz="1800" i="1" dirty="0"/>
              <a:t>оригиналан начин</a:t>
            </a:r>
            <a:r>
              <a:rPr lang="ru-RU" sz="1800" dirty="0"/>
              <a:t>, као и да се </a:t>
            </a:r>
            <a:r>
              <a:rPr lang="ru-RU" sz="1800" i="1" dirty="0"/>
              <a:t>производе необичне и до тада непознате </a:t>
            </a:r>
            <a:r>
              <a:rPr lang="ru-RU" sz="1800" dirty="0"/>
              <a:t>духовне и материјалне </a:t>
            </a:r>
            <a:r>
              <a:rPr lang="ru-RU" sz="1800" dirty="0" smtClean="0"/>
              <a:t>творе</a:t>
            </a:r>
            <a:r>
              <a:rPr lang="sr-Cyrl-RS" sz="1800" dirty="0" smtClean="0"/>
              <a:t>вине</a:t>
            </a:r>
            <a:r>
              <a:rPr lang="sr-Cyrl-RS" sz="1800" dirty="0"/>
              <a:t>. </a:t>
            </a:r>
            <a:endParaRPr lang="sr-Cyrl-RS" sz="1800" dirty="0" smtClean="0"/>
          </a:p>
          <a:p>
            <a:r>
              <a:rPr lang="ru-RU" sz="1800" i="1" dirty="0"/>
              <a:t>Стваралаштво</a:t>
            </a:r>
            <a:r>
              <a:rPr lang="ru-RU" sz="1800" dirty="0"/>
              <a:t> је </a:t>
            </a:r>
            <a:r>
              <a:rPr lang="ru-RU" sz="1800" i="1" dirty="0"/>
              <a:t>изумети</a:t>
            </a:r>
            <a:r>
              <a:rPr lang="ru-RU" sz="1800" dirty="0"/>
              <a:t> ватру, </a:t>
            </a:r>
            <a:r>
              <a:rPr lang="ru-RU" sz="1800" dirty="0" smtClean="0"/>
              <a:t>точак, </a:t>
            </a:r>
            <a:r>
              <a:rPr lang="ru-RU" sz="1800" dirty="0"/>
              <a:t>парну машину, али и </a:t>
            </a:r>
            <a:r>
              <a:rPr lang="ru-RU" sz="1800" i="1" dirty="0" smtClean="0"/>
              <a:t>от­крити </a:t>
            </a:r>
            <a:r>
              <a:rPr lang="ru-RU" sz="1800" i="1" dirty="0"/>
              <a:t>законе </a:t>
            </a:r>
            <a:r>
              <a:rPr lang="ru-RU" sz="1800" dirty="0" smtClean="0"/>
              <a:t>механике, </a:t>
            </a:r>
            <a:r>
              <a:rPr lang="ru-RU" sz="1800" i="1" dirty="0"/>
              <a:t>изградити теорију </a:t>
            </a:r>
            <a:r>
              <a:rPr lang="ru-RU" sz="1800" dirty="0"/>
              <a:t>еволуције, као и </a:t>
            </a:r>
            <a:r>
              <a:rPr lang="ru-RU" sz="1800" i="1" dirty="0" smtClean="0"/>
              <a:t>измисли­ти</a:t>
            </a:r>
            <a:r>
              <a:rPr lang="ru-RU" sz="1800" dirty="0" smtClean="0"/>
              <a:t> </a:t>
            </a:r>
            <a:r>
              <a:rPr lang="ru-RU" sz="1800" dirty="0"/>
              <a:t>виле и вештице,</a:t>
            </a:r>
            <a:r>
              <a:rPr lang="ru-RU" sz="1800" i="1" dirty="0"/>
              <a:t> написати Еп о Гилгамешу</a:t>
            </a:r>
            <a:r>
              <a:rPr lang="ru-RU" sz="1800" dirty="0"/>
              <a:t>, </a:t>
            </a:r>
            <a:r>
              <a:rPr lang="ru-RU" sz="1800" i="1" dirty="0"/>
              <a:t>насликати</a:t>
            </a:r>
            <a:r>
              <a:rPr lang="ru-RU" sz="1800" dirty="0"/>
              <a:t> </a:t>
            </a:r>
            <a:r>
              <a:rPr lang="ru-RU" sz="1800" i="1" dirty="0" smtClean="0"/>
              <a:t>Тајну вечеру </a:t>
            </a:r>
            <a:r>
              <a:rPr lang="ru-RU" sz="1800" dirty="0"/>
              <a:t>или </a:t>
            </a:r>
            <a:r>
              <a:rPr lang="ru-RU" sz="1800" i="1" dirty="0" smtClean="0"/>
              <a:t>ком­поновати</a:t>
            </a:r>
            <a:r>
              <a:rPr lang="ru-RU" sz="1800" dirty="0" smtClean="0"/>
              <a:t> </a:t>
            </a:r>
            <a:r>
              <a:rPr lang="ru-RU" sz="1800" i="1" dirty="0"/>
              <a:t>Девету симфонију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У </a:t>
            </a:r>
            <a:r>
              <a:rPr lang="ru-RU" sz="1800" i="1" dirty="0"/>
              <a:t>свим временима</a:t>
            </a:r>
            <a:r>
              <a:rPr lang="ru-RU" sz="1800" dirty="0"/>
              <a:t>, од преисторијских до данашњег, и у свим културама, од претписмених до савремених, </a:t>
            </a:r>
            <a:r>
              <a:rPr lang="ru-RU" sz="1800" dirty="0" smtClean="0"/>
              <a:t>стваралаштво </a:t>
            </a:r>
            <a:r>
              <a:rPr lang="ru-RU" sz="1800" dirty="0"/>
              <a:t>је уживало велико поштовање, а ствараоци су имали огроман углед у својој средини. </a:t>
            </a:r>
            <a:endParaRPr lang="ru-RU" sz="1800" dirty="0" smtClean="0"/>
          </a:p>
          <a:p>
            <a:r>
              <a:rPr lang="ru-RU" sz="1800" dirty="0" smtClean="0"/>
              <a:t>У </a:t>
            </a:r>
            <a:r>
              <a:rPr lang="ru-RU" sz="1800" i="1" dirty="0"/>
              <a:t>традиционалним, претписменим заједницама </a:t>
            </a:r>
            <a:r>
              <a:rPr lang="ru-RU" sz="1800" dirty="0"/>
              <a:t>и </a:t>
            </a:r>
            <a:r>
              <a:rPr lang="ru-RU" sz="1800" i="1" dirty="0"/>
              <a:t>древним културама </a:t>
            </a:r>
            <a:r>
              <a:rPr lang="ru-RU" sz="1800" dirty="0"/>
              <a:t>ствараоци </a:t>
            </a:r>
            <a:r>
              <a:rPr lang="ru-RU" sz="1800" dirty="0" smtClean="0"/>
              <a:t>(мислиоци</a:t>
            </a:r>
            <a:r>
              <a:rPr lang="ru-RU" sz="1800" dirty="0"/>
              <a:t>, уметници) сматрани су за полубожанска </a:t>
            </a:r>
            <a:r>
              <a:rPr lang="ru-RU" sz="1800" dirty="0" smtClean="0"/>
              <a:t>бића, </a:t>
            </a:r>
            <a:r>
              <a:rPr lang="ru-RU" sz="1800" dirty="0"/>
              <a:t>а стваралаштво је схваћено као божанско надахнуће, дато само изабранима. </a:t>
            </a:r>
            <a:r>
              <a:rPr lang="ru-RU" sz="1800" dirty="0" smtClean="0"/>
              <a:t>И </a:t>
            </a:r>
            <a:r>
              <a:rPr lang="ru-RU" sz="1800" dirty="0"/>
              <a:t>у </a:t>
            </a:r>
            <a:r>
              <a:rPr lang="ru-RU" sz="1800" i="1" dirty="0"/>
              <a:t>савременом свету </a:t>
            </a:r>
            <a:r>
              <a:rPr lang="ru-RU" sz="1800" dirty="0"/>
              <a:t>изузетни ствараоци се уважавају и славе, мада </a:t>
            </a:r>
            <a:r>
              <a:rPr lang="ru-RU" sz="1800" dirty="0" smtClean="0"/>
              <a:t>некад </a:t>
            </a:r>
            <a:r>
              <a:rPr lang="ru-RU" sz="1800" dirty="0"/>
              <a:t>за закашњењем, због неразумевања </a:t>
            </a:r>
            <a:r>
              <a:rPr lang="ru-RU" sz="1800" dirty="0" smtClean="0"/>
              <a:t>својих савременика.</a:t>
            </a:r>
            <a:endParaRPr lang="sr-Cyrl-RS" sz="1800" dirty="0" smtClean="0"/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СТВАРАЛАШТВО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>
                <a:solidFill>
                  <a:schemeClr val="accent6">
                    <a:tint val="1000"/>
                  </a:schemeClr>
                </a:solidFill>
              </a:rPr>
              <a:t>СТВАРАЛАЧКО МИШЉЕЊЕ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i="1" dirty="0"/>
              <a:t>Стваралачко мишљење </a:t>
            </a:r>
            <a:r>
              <a:rPr lang="ru-RU" sz="1800" dirty="0"/>
              <a:t>је врста имагинативног мишљења, усмерена на стварање </a:t>
            </a:r>
            <a:r>
              <a:rPr lang="ru-RU" sz="1800" dirty="0" smtClean="0"/>
              <a:t>нове </a:t>
            </a:r>
            <a:r>
              <a:rPr lang="ru-RU" sz="1800" dirty="0"/>
              <a:t>творевине која </a:t>
            </a:r>
            <a:r>
              <a:rPr lang="ru-RU" sz="1800" dirty="0" smtClean="0"/>
              <a:t>има </a:t>
            </a:r>
            <a:r>
              <a:rPr lang="ru-RU" sz="1800" dirty="0"/>
              <a:t>шири друштвени значај</a:t>
            </a:r>
          </a:p>
          <a:p>
            <a:r>
              <a:rPr lang="ru-RU" sz="2000" b="1" i="1" dirty="0" smtClean="0"/>
              <a:t>Фазе стваралачког мишљења:</a:t>
            </a:r>
            <a:endParaRPr lang="ru-RU" sz="2000" b="1" i="1" dirty="0"/>
          </a:p>
          <a:p>
            <a:r>
              <a:rPr lang="ru-RU" sz="2000" i="1" dirty="0"/>
              <a:t>Припрема </a:t>
            </a:r>
            <a:r>
              <a:rPr lang="ru-RU" sz="2000" dirty="0"/>
              <a:t>(препарација)</a:t>
            </a:r>
          </a:p>
          <a:p>
            <a:pPr lvl="1"/>
            <a:r>
              <a:rPr lang="ru-RU" sz="1600" dirty="0"/>
              <a:t>Прикупљање информација о проблему, дефинисање, први покушаји решавања проблема, скицирања уметничког дела</a:t>
            </a:r>
          </a:p>
          <a:p>
            <a:r>
              <a:rPr lang="ru-RU" sz="2000" i="1" dirty="0"/>
              <a:t>Инкубација</a:t>
            </a:r>
          </a:p>
          <a:p>
            <a:pPr lvl="1"/>
            <a:r>
              <a:rPr lang="ru-RU" sz="1600" dirty="0"/>
              <a:t>Мировање, </a:t>
            </a:r>
            <a:r>
              <a:rPr lang="ru-RU" sz="1600" dirty="0" smtClean="0"/>
              <a:t> свесно небављење проблемом, што доводи до </a:t>
            </a:r>
            <a:r>
              <a:rPr lang="ru-RU" sz="1600" dirty="0"/>
              <a:t>слабљење </a:t>
            </a:r>
            <a:r>
              <a:rPr lang="ru-RU" sz="1600" dirty="0" smtClean="0"/>
              <a:t>дирекције и </a:t>
            </a:r>
            <a:r>
              <a:rPr lang="ru-RU" sz="1600" dirty="0"/>
              <a:t>омогућава </a:t>
            </a:r>
            <a:r>
              <a:rPr lang="ru-RU" sz="1600" dirty="0" smtClean="0"/>
              <a:t> сагледавање </a:t>
            </a:r>
            <a:r>
              <a:rPr lang="ru-RU" sz="1600" dirty="0"/>
              <a:t>проблема на нов, оригиналан начин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i="1" dirty="0"/>
              <a:t>Илуминација</a:t>
            </a:r>
            <a:r>
              <a:rPr lang="ru-RU" sz="2000" dirty="0"/>
              <a:t> (инспирација/надахнуће)</a:t>
            </a:r>
          </a:p>
          <a:p>
            <a:pPr lvl="1"/>
            <a:r>
              <a:rPr lang="ru-RU" sz="1200" b="1" dirty="0" smtClean="0"/>
              <a:t>Чувени хемичар </a:t>
            </a:r>
            <a:r>
              <a:rPr lang="ru-RU" sz="1200" b="1" dirty="0"/>
              <a:t>Кекуле дуго се трудио да открије молекуларну структуру бензена. Једном, када је утонуо у сан, сањао је атоме </a:t>
            </a:r>
            <a:r>
              <a:rPr lang="ru-RU" sz="1200" b="1" dirty="0" smtClean="0"/>
              <a:t>у </a:t>
            </a:r>
            <a:r>
              <a:rPr lang="ru-RU" sz="1200" b="1" dirty="0"/>
              <a:t>дугим редовима увијајући се </a:t>
            </a:r>
            <a:r>
              <a:rPr lang="ru-RU" sz="1200" b="1" dirty="0" smtClean="0"/>
              <a:t>по­пут </a:t>
            </a:r>
            <a:r>
              <a:rPr lang="ru-RU" sz="1200" b="1" dirty="0"/>
              <a:t>змија. Једна од змија </a:t>
            </a:r>
            <a:r>
              <a:rPr lang="ru-RU" sz="1200" b="1" dirty="0" smtClean="0"/>
              <a:t>је ухватила </a:t>
            </a:r>
            <a:r>
              <a:rPr lang="ru-RU" sz="1200" b="1" dirty="0"/>
              <a:t>сопствени </a:t>
            </a:r>
            <a:r>
              <a:rPr lang="ru-RU" sz="1200" b="1" dirty="0" smtClean="0"/>
              <a:t>реп. Кекуле </a:t>
            </a:r>
            <a:r>
              <a:rPr lang="ru-RU" sz="1200" b="1" dirty="0"/>
              <a:t>се пробудио и схватио да је ова </a:t>
            </a:r>
            <a:r>
              <a:rPr lang="ru-RU" sz="1200" b="1" dirty="0" smtClean="0"/>
              <a:t>слика уробороса, </a:t>
            </a:r>
            <a:r>
              <a:rPr lang="ru-RU" sz="1200" b="1" dirty="0"/>
              <a:t>заправо слика структуре бензена – </a:t>
            </a:r>
            <a:r>
              <a:rPr lang="ru-RU" sz="1200" b="1" dirty="0" smtClean="0"/>
              <a:t>затворени </a:t>
            </a:r>
            <a:r>
              <a:rPr lang="ru-RU" sz="1200" b="1" dirty="0"/>
              <a:t>прстенасти </a:t>
            </a:r>
            <a:r>
              <a:rPr lang="ru-RU" sz="1200" b="1" dirty="0" smtClean="0"/>
              <a:t>об­лик</a:t>
            </a:r>
            <a:r>
              <a:rPr lang="ru-RU" sz="1200" b="1" dirty="0"/>
              <a:t>. На конгресу у Паризу, Кекуле је </a:t>
            </a:r>
            <a:r>
              <a:rPr lang="ru-RU" sz="1200" b="1" dirty="0" smtClean="0"/>
              <a:t>рекао колегама: «Ствараоци </a:t>
            </a:r>
            <a:r>
              <a:rPr lang="ru-RU" sz="1200" b="1" dirty="0"/>
              <a:t>морају да </a:t>
            </a:r>
            <a:r>
              <a:rPr lang="ru-RU" sz="1200" b="1" dirty="0" smtClean="0"/>
              <a:t>сањају».</a:t>
            </a:r>
            <a:endParaRPr lang="ru-RU" sz="1200" b="1" dirty="0"/>
          </a:p>
          <a:p>
            <a:r>
              <a:rPr lang="ru-RU" b="1" dirty="0" smtClean="0"/>
              <a:t> </a:t>
            </a:r>
            <a:endParaRPr lang="ru-RU" b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r>
              <a:rPr lang="ru-RU" sz="2000" i="1" dirty="0" smtClean="0"/>
              <a:t>Проверавање</a:t>
            </a:r>
            <a:r>
              <a:rPr lang="ru-RU" sz="2000" dirty="0" smtClean="0"/>
              <a:t> </a:t>
            </a:r>
            <a:r>
              <a:rPr lang="ru-RU" sz="2000" dirty="0"/>
              <a:t>(верификација)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28302"/>
            <a:ext cx="3124200" cy="157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1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4000" dirty="0" smtClean="0">
                <a:solidFill>
                  <a:schemeClr val="accent6">
                    <a:tint val="1000"/>
                  </a:schemeClr>
                </a:solidFill>
              </a:rPr>
              <a:t>ДИВЕРГЕНТНО И СТВАРАЛАЧКО МИШЉЕЊЕ – ВЕЖБЕ КРЕАТИВНОСТИ</a:t>
            </a:r>
            <a:endParaRPr lang="en-US" sz="4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 </a:t>
            </a:r>
            <a:r>
              <a:rPr lang="ru-RU" sz="2000" dirty="0" smtClean="0"/>
              <a:t>Састави </a:t>
            </a:r>
            <a:r>
              <a:rPr lang="ru-RU" sz="2000" dirty="0"/>
              <a:t>што више смислених реченица од четири речи које почињу на исто слово! 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Наброј </a:t>
            </a:r>
            <a:r>
              <a:rPr lang="ru-RU" sz="2000" dirty="0"/>
              <a:t>на које све начине можеш употребити оловку, чашу или        лопту? </a:t>
            </a:r>
          </a:p>
          <a:p>
            <a:r>
              <a:rPr lang="ru-RU" sz="2000" dirty="0" smtClean="0"/>
              <a:t>Када </a:t>
            </a:r>
            <a:r>
              <a:rPr lang="ru-RU" sz="2000" dirty="0"/>
              <a:t>би човек био три пута већи, шта би се десило (наведи што        више последица). </a:t>
            </a:r>
          </a:p>
          <a:p>
            <a:r>
              <a:rPr lang="ru-RU" sz="2000" dirty="0" smtClean="0"/>
              <a:t>Напиши </a:t>
            </a:r>
            <a:r>
              <a:rPr lang="ru-RU" sz="2000" dirty="0"/>
              <a:t>што више различитих и необичних завршетака </a:t>
            </a:r>
            <a:r>
              <a:rPr lang="ru-RU" sz="2000" dirty="0" smtClean="0"/>
              <a:t>познате </a:t>
            </a:r>
            <a:r>
              <a:rPr lang="ru-RU" sz="2000" dirty="0"/>
              <a:t>бајке ’Црвенкапа’. </a:t>
            </a:r>
          </a:p>
          <a:p>
            <a:r>
              <a:rPr lang="ru-RU" sz="2000" dirty="0" smtClean="0"/>
              <a:t> Опиши </a:t>
            </a:r>
            <a:r>
              <a:rPr lang="ru-RU" sz="2000" dirty="0"/>
              <a:t>шта би се дешавало када би престала да делује сила        гравитације.</a:t>
            </a:r>
          </a:p>
          <a:p>
            <a:r>
              <a:rPr lang="ru-RU" sz="2000" dirty="0" smtClean="0"/>
              <a:t> Наведи </a:t>
            </a:r>
            <a:r>
              <a:rPr lang="ru-RU" sz="2000" dirty="0"/>
              <a:t>што више значења за речи: </a:t>
            </a:r>
            <a:r>
              <a:rPr lang="ru-RU" sz="2000" i="1" dirty="0"/>
              <a:t>моћ, светлост, плод, </a:t>
            </a:r>
            <a:r>
              <a:rPr lang="sr-Cyrl-RS" sz="2000" i="1" dirty="0" smtClean="0"/>
              <a:t>чисто</a:t>
            </a:r>
            <a:r>
              <a:rPr lang="sr-Cyrl-RS" sz="2000" dirty="0"/>
              <a:t>.</a:t>
            </a:r>
            <a:endParaRPr lang="sr-Latn-C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800" dirty="0" smtClean="0"/>
              <a:t>ЧИНИОЦИ КРЕАТИВНОСТИ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sz="2800" b="1" dirty="0" smtClean="0"/>
              <a:t>ТРИ ВРСТЕ ЧИНИОЦА</a:t>
            </a:r>
          </a:p>
          <a:p>
            <a:endParaRPr lang="sr-Cyrl-RS" dirty="0"/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КОГНИТИВНИ ЧИНИОЦИ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ЧИНИОЦИ ЛИЧНОСТИ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 smtClean="0"/>
              <a:t>СРЕДИНСКИ ЧИНИОЦИ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82" y="3634680"/>
            <a:ext cx="3133556" cy="2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82" y="1709122"/>
            <a:ext cx="3133556" cy="179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7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/>
              <a:t>КОГНИТИВНИ ЧИНИОЦИ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z="2000" b="1" dirty="0"/>
              <a:t>И</a:t>
            </a:r>
            <a:r>
              <a:rPr lang="ru-RU" sz="2000" b="1" dirty="0" smtClean="0"/>
              <a:t>нтелигенција</a:t>
            </a:r>
            <a:r>
              <a:rPr lang="ru-RU" sz="2000" dirty="0" smtClean="0"/>
              <a:t> </a:t>
            </a:r>
            <a:r>
              <a:rPr lang="ru-RU" sz="2000" dirty="0"/>
              <a:t>је битан фактор креативности, јер је њена </a:t>
            </a:r>
            <a:r>
              <a:rPr lang="ru-RU" sz="2000" dirty="0" smtClean="0"/>
              <a:t>суш­тина </a:t>
            </a:r>
            <a:r>
              <a:rPr lang="ru-RU" sz="2000" dirty="0"/>
              <a:t>налажење новог решења. За врхунске творевине (технички </a:t>
            </a:r>
            <a:r>
              <a:rPr lang="ru-RU" sz="2000" dirty="0" smtClean="0"/>
              <a:t>проналасци</a:t>
            </a:r>
            <a:r>
              <a:rPr lang="ru-RU" sz="2000" dirty="0"/>
              <a:t>, научна открића, итд.) интелигенција  је неопходна, али  не и довољна. А некада „</a:t>
            </a:r>
            <a:r>
              <a:rPr lang="ru-RU" sz="2000" dirty="0" smtClean="0"/>
              <a:t>сува“интелигенција </a:t>
            </a:r>
            <a:r>
              <a:rPr lang="ru-RU" sz="2000" dirty="0"/>
              <a:t>може и да </a:t>
            </a:r>
            <a:r>
              <a:rPr lang="ru-RU" sz="2000" dirty="0" smtClean="0"/>
              <a:t>ограничава </a:t>
            </a:r>
            <a:r>
              <a:rPr lang="ru-RU" sz="2000" dirty="0"/>
              <a:t>стварање. </a:t>
            </a:r>
            <a:r>
              <a:rPr lang="ru-RU" sz="2000" dirty="0" smtClean="0"/>
              <a:t>Интелигенција </a:t>
            </a:r>
            <a:r>
              <a:rPr lang="ru-RU" sz="2000" dirty="0"/>
              <a:t>и </a:t>
            </a:r>
            <a:r>
              <a:rPr lang="ru-RU" sz="2000" dirty="0" smtClean="0"/>
              <a:t>стваралаштво су </a:t>
            </a:r>
            <a:r>
              <a:rPr lang="ru-RU" sz="2000" dirty="0"/>
              <a:t>само умерено повезани (Стернберг, 1990). Неопходна је </a:t>
            </a:r>
            <a:r>
              <a:rPr lang="ru-RU" sz="2000" dirty="0" smtClean="0"/>
              <a:t>и способност </a:t>
            </a:r>
            <a:r>
              <a:rPr lang="ru-RU" sz="2000" dirty="0"/>
              <a:t>замишљања и снага визије. </a:t>
            </a:r>
            <a:endParaRPr lang="ru-RU" sz="2000" dirty="0" smtClean="0"/>
          </a:p>
          <a:p>
            <a:r>
              <a:rPr lang="ru-RU" sz="2000" dirty="0" smtClean="0"/>
              <a:t>Ствароцима </a:t>
            </a:r>
            <a:r>
              <a:rPr lang="ru-RU" sz="2000" dirty="0"/>
              <a:t>је потребна и </a:t>
            </a:r>
            <a:r>
              <a:rPr lang="ru-RU" sz="2000" b="1" dirty="0"/>
              <a:t>машта</a:t>
            </a:r>
            <a:r>
              <a:rPr lang="ru-RU" sz="2000" dirty="0"/>
              <a:t>, која је темељ њихове креативности. Машта је </a:t>
            </a:r>
            <a:r>
              <a:rPr lang="ru-RU" sz="2000" dirty="0" smtClean="0"/>
              <a:t>процес </a:t>
            </a:r>
            <a:r>
              <a:rPr lang="ru-RU" sz="2000" dirty="0"/>
              <a:t>замишљања непостојећег, као и способност стварања нових целина комбиновањем познатих </a:t>
            </a:r>
            <a:r>
              <a:rPr lang="ru-RU" sz="2000" dirty="0" smtClean="0"/>
              <a:t>елемената. </a:t>
            </a:r>
          </a:p>
          <a:p>
            <a:r>
              <a:rPr lang="ru-RU" sz="2000" b="1" dirty="0" smtClean="0"/>
              <a:t>Дивергентно мишљење</a:t>
            </a:r>
            <a:r>
              <a:rPr lang="ru-RU" sz="2000" dirty="0" smtClean="0"/>
              <a:t>, брза продукција мноштва атипичних решења и оригиналних идеја је потребно за стваралаштво, посебно уметничко.</a:t>
            </a:r>
          </a:p>
          <a:p>
            <a:r>
              <a:rPr lang="ru-RU" sz="2000" dirty="0"/>
              <a:t>Ствараоци имају способност </a:t>
            </a:r>
            <a:r>
              <a:rPr lang="ru-RU" sz="2000" b="1" dirty="0"/>
              <a:t>оригиналног и флексибилног </a:t>
            </a:r>
            <a:r>
              <a:rPr lang="ru-RU" sz="2000" b="1" dirty="0" smtClean="0"/>
              <a:t>мишљења</a:t>
            </a:r>
            <a:r>
              <a:rPr lang="ru-RU" sz="2000" dirty="0"/>
              <a:t>, неспутаног конвенцијама, догмама и предрасудама. </a:t>
            </a:r>
            <a:r>
              <a:rPr lang="ru-RU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3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/>
              <a:t>ЧИНИОЦИ ЛИЧНОСТИ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Емоционална интелигенција</a:t>
            </a:r>
            <a:r>
              <a:rPr lang="ru-RU" b="1" dirty="0"/>
              <a:t> </a:t>
            </a:r>
            <a:r>
              <a:rPr lang="ru-RU" sz="2000" dirty="0" smtClean="0"/>
              <a:t>(интуиција, емпатија) </a:t>
            </a:r>
          </a:p>
          <a:p>
            <a:r>
              <a:rPr lang="ru-RU" b="1" dirty="0" smtClean="0"/>
              <a:t>Радозналост  </a:t>
            </a:r>
            <a:r>
              <a:rPr lang="ru-RU" sz="2000" dirty="0" smtClean="0"/>
              <a:t>(уживање у откривању новог, непознатог)</a:t>
            </a:r>
            <a:endParaRPr lang="ru-RU" dirty="0" smtClean="0"/>
          </a:p>
          <a:p>
            <a:r>
              <a:rPr lang="ru-RU" b="1" dirty="0" smtClean="0"/>
              <a:t>Болна искуства </a:t>
            </a:r>
            <a:r>
              <a:rPr lang="ru-RU" sz="2000" dirty="0" smtClean="0"/>
              <a:t>(решавање унутарњих криза)</a:t>
            </a:r>
            <a:endParaRPr lang="ru-RU" dirty="0" smtClean="0"/>
          </a:p>
          <a:p>
            <a:r>
              <a:rPr lang="ru-RU" b="1" dirty="0" smtClean="0"/>
              <a:t>Страст за стварањем</a:t>
            </a:r>
          </a:p>
          <a:p>
            <a:r>
              <a:rPr lang="ru-RU" sz="1800" dirty="0" smtClean="0"/>
              <a:t>Без </a:t>
            </a:r>
            <a:r>
              <a:rPr lang="ru-RU" sz="1800" dirty="0"/>
              <a:t>страсти нема </a:t>
            </a:r>
            <a:r>
              <a:rPr lang="ru-RU" sz="1800" dirty="0" smtClean="0"/>
              <a:t>самопрегорног </a:t>
            </a:r>
            <a:r>
              <a:rPr lang="ru-RU" sz="1800" dirty="0"/>
              <a:t>рада, а нема ни дубоких увида. </a:t>
            </a:r>
            <a:r>
              <a:rPr lang="ru-RU" sz="1800" dirty="0" smtClean="0"/>
              <a:t>Виготски</a:t>
            </a:r>
            <a:r>
              <a:rPr lang="ru-RU" sz="1800" dirty="0"/>
              <a:t>: „Ниједно велико дело у животу не може се створити без великих емоција. “</a:t>
            </a:r>
          </a:p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„</a:t>
            </a:r>
            <a:r>
              <a:rPr lang="ru-RU" sz="2000" dirty="0"/>
              <a:t>Човек као ја не може живети без омиљене забаве, без доминантне страсти или </a:t>
            </a:r>
            <a:r>
              <a:rPr lang="ru-RU" sz="2000" i="1" dirty="0"/>
              <a:t>тиранина</a:t>
            </a:r>
            <a:r>
              <a:rPr lang="ru-RU" sz="2000" dirty="0"/>
              <a:t> у Шилеровом смислу </a:t>
            </a:r>
            <a:r>
              <a:rPr lang="ru-RU" sz="2000" dirty="0" smtClean="0"/>
              <a:t>рећи. Мој </a:t>
            </a:r>
            <a:r>
              <a:rPr lang="ru-RU" sz="2000" dirty="0"/>
              <a:t>тиранин је психологија. Када радим у њеној служби ја не знам за границе“ (Фројд у писму Флису из 1895).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9" r="12244"/>
          <a:stretch/>
        </p:blipFill>
        <p:spPr bwMode="auto">
          <a:xfrm>
            <a:off x="5181600" y="1593273"/>
            <a:ext cx="2647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/>
              <a:t>СРЕДИНСКИ ЧИНИОЦИ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твараоци су често у </a:t>
            </a:r>
            <a:r>
              <a:rPr lang="ru-RU" sz="2000" dirty="0"/>
              <a:t>детињству имали </a:t>
            </a:r>
            <a:r>
              <a:rPr lang="ru-RU" sz="2000" dirty="0" smtClean="0"/>
              <a:t>значајну </a:t>
            </a:r>
            <a:r>
              <a:rPr lang="ru-RU" sz="2000" b="1" dirty="0"/>
              <a:t>емоционалну подршку и дивљење родитеља</a:t>
            </a:r>
            <a:r>
              <a:rPr lang="ru-RU" sz="2000" dirty="0"/>
              <a:t>, што је допринело </a:t>
            </a:r>
            <a:r>
              <a:rPr lang="ru-RU" sz="2000" dirty="0" smtClean="0"/>
              <a:t>њи­ховој великој самоуверености . </a:t>
            </a:r>
            <a:endParaRPr lang="sr-Cyrl-RS" sz="2000" dirty="0"/>
          </a:p>
          <a:p>
            <a:r>
              <a:rPr lang="ru-RU" sz="2000" dirty="0" smtClean="0"/>
              <a:t>Значај одрастања детета у </a:t>
            </a:r>
            <a:r>
              <a:rPr lang="ru-RU" sz="2000" b="1" dirty="0"/>
              <a:t>интелектуално подстицајној и духовно богатој </a:t>
            </a:r>
            <a:r>
              <a:rPr lang="ru-RU" sz="2000" b="1" dirty="0" smtClean="0"/>
              <a:t>средини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r>
              <a:rPr lang="ru-RU" sz="2000" dirty="0" smtClean="0"/>
              <a:t>Некада </a:t>
            </a:r>
            <a:r>
              <a:rPr lang="ru-RU" sz="2000" b="1" dirty="0"/>
              <a:t>срединске </a:t>
            </a:r>
            <a:r>
              <a:rPr lang="ru-RU" sz="2000" b="1" dirty="0" smtClean="0"/>
              <a:t>препреке и осујећења</a:t>
            </a:r>
            <a:r>
              <a:rPr lang="ru-RU" sz="2000" dirty="0"/>
              <a:t>, </a:t>
            </a:r>
            <a:r>
              <a:rPr lang="ru-RU" sz="2000" dirty="0" smtClean="0"/>
              <a:t> представљају извор </a:t>
            </a:r>
            <a:r>
              <a:rPr lang="ru-RU" sz="2000" dirty="0"/>
              <a:t>и подстицај </a:t>
            </a:r>
            <a:r>
              <a:rPr lang="ru-RU" sz="2000" dirty="0" smtClean="0"/>
              <a:t>развоју стваралаштва детета. </a:t>
            </a:r>
            <a:r>
              <a:rPr lang="sr-Cyrl-RS" sz="2000" dirty="0" smtClean="0"/>
              <a:t> </a:t>
            </a:r>
            <a:endParaRPr lang="sr-Cyrl-RS" b="1" dirty="0" smtClean="0"/>
          </a:p>
          <a:p>
            <a:r>
              <a:rPr lang="sr-Cyrl-RS" dirty="0" smtClean="0"/>
              <a:t> </a:t>
            </a:r>
            <a:endParaRPr lang="sr-Cyrl-R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43400" cy="4876800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„</a:t>
            </a:r>
            <a:r>
              <a:rPr lang="ru-RU" sz="2000" dirty="0"/>
              <a:t>Биће које је потпуно </a:t>
            </a:r>
            <a:r>
              <a:rPr lang="ru-RU" sz="2000" dirty="0" smtClean="0"/>
              <a:t>прилаго </a:t>
            </a:r>
            <a:r>
              <a:rPr lang="ru-RU" sz="2000" dirty="0"/>
              <a:t>ђено свету који га окружује не може </a:t>
            </a:r>
            <a:r>
              <a:rPr lang="ru-RU" sz="2000" dirty="0" smtClean="0"/>
              <a:t>ништа </a:t>
            </a:r>
            <a:r>
              <a:rPr lang="ru-RU" sz="2000" dirty="0"/>
              <a:t>да жели </a:t>
            </a:r>
            <a:r>
              <a:rPr lang="ru-RU" sz="2000" dirty="0" smtClean="0"/>
              <a:t>..., </a:t>
            </a:r>
            <a:r>
              <a:rPr lang="ru-RU" sz="2000" dirty="0"/>
              <a:t>ништа не може ни да </a:t>
            </a:r>
            <a:r>
              <a:rPr lang="ru-RU" sz="2000" dirty="0" smtClean="0"/>
              <a:t>ство­ри</a:t>
            </a:r>
            <a:r>
              <a:rPr lang="ru-RU" sz="2000" dirty="0"/>
              <a:t>. Зато у основи маште увек лежи неприлагођеност, из које ничу </a:t>
            </a:r>
            <a:r>
              <a:rPr lang="ru-RU" sz="2000" dirty="0" smtClean="0"/>
              <a:t>потребе</a:t>
            </a:r>
            <a:r>
              <a:rPr lang="ru-RU" sz="2000" dirty="0"/>
              <a:t>, стремљења или жеље“ </a:t>
            </a:r>
            <a:r>
              <a:rPr lang="ru-RU" sz="1800" dirty="0"/>
              <a:t>(Виготски, </a:t>
            </a:r>
            <a:r>
              <a:rPr lang="ru-RU" sz="1800" i="1" dirty="0"/>
              <a:t>Дечја машта и стваралаштво</a:t>
            </a:r>
            <a:r>
              <a:rPr lang="ru-RU" sz="1800" dirty="0"/>
              <a:t>, 2005).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1"/>
          <a:stretch/>
        </p:blipFill>
        <p:spPr bwMode="auto">
          <a:xfrm>
            <a:off x="5638800" y="1600200"/>
            <a:ext cx="2143125" cy="215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8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МИШЉЕЊЕ – БИТНА ОДЛИКА ЧОВЕКА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/>
              <a:t>Човек је слабашна животиња </a:t>
            </a:r>
            <a:r>
              <a:rPr lang="sr-Cyrl-RS" sz="2000" dirty="0" smtClean="0"/>
              <a:t>(</a:t>
            </a:r>
            <a:r>
              <a:rPr lang="ru-RU" sz="2000" dirty="0" smtClean="0"/>
              <a:t>без </a:t>
            </a:r>
            <a:r>
              <a:rPr lang="ru-RU" sz="2000" dirty="0"/>
              <a:t>оштрих зуба, без канџи, без крила, </a:t>
            </a:r>
            <a:r>
              <a:rPr lang="ru-RU" sz="2000" dirty="0" smtClean="0"/>
              <a:t>невелике </a:t>
            </a:r>
            <a:r>
              <a:rPr lang="ru-RU" sz="2000" dirty="0"/>
              <a:t>физичке </a:t>
            </a:r>
            <a:r>
              <a:rPr lang="ru-RU" sz="2000" dirty="0" smtClean="0"/>
              <a:t>снаге), </a:t>
            </a:r>
            <a:r>
              <a:rPr lang="ru-RU" sz="2000" dirty="0"/>
              <a:t>али која уме да мисли и користи се симболима – </a:t>
            </a:r>
            <a:r>
              <a:rPr lang="ru-RU" sz="2000" i="1" dirty="0"/>
              <a:t>animal symbolicum</a:t>
            </a:r>
            <a:r>
              <a:rPr lang="ru-RU" sz="2000" dirty="0"/>
              <a:t>. На тај начин она надилази све остале животињске врсте. </a:t>
            </a:r>
            <a:endParaRPr lang="ru-RU" sz="2000" dirty="0" smtClean="0"/>
          </a:p>
          <a:p>
            <a:r>
              <a:rPr lang="ru-RU" sz="2000" dirty="0" smtClean="0"/>
              <a:t>То </a:t>
            </a:r>
            <a:r>
              <a:rPr lang="ru-RU" sz="2000" dirty="0"/>
              <a:t>крхко, нејако биће смислило је точак, ракете, рачунаре, митове, религију, филозофију, математику и поезију.  Зато Паскал и каже: </a:t>
            </a:r>
            <a:r>
              <a:rPr lang="ru-RU" sz="2000" dirty="0" smtClean="0"/>
              <a:t>«Човек </a:t>
            </a:r>
            <a:r>
              <a:rPr lang="ru-RU" sz="2000" dirty="0"/>
              <a:t>је трска која </a:t>
            </a:r>
            <a:r>
              <a:rPr lang="ru-RU" sz="2000" dirty="0" smtClean="0"/>
              <a:t>мисли».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ru-RU" sz="1800" dirty="0" smtClean="0"/>
          </a:p>
          <a:p>
            <a:r>
              <a:rPr lang="ru-RU" sz="1800" dirty="0" smtClean="0"/>
              <a:t>Због </a:t>
            </a:r>
            <a:r>
              <a:rPr lang="ru-RU" sz="1800" dirty="0"/>
              <a:t>способности свог ума и дара мишљења, човек је савршенство природе, биће „божанске снаге“.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600201"/>
            <a:ext cx="1371599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2" r="9292"/>
          <a:stretch/>
        </p:blipFill>
        <p:spPr bwMode="auto">
          <a:xfrm>
            <a:off x="5290127" y="3189212"/>
            <a:ext cx="1415473" cy="16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r="6170"/>
          <a:stretch/>
        </p:blipFill>
        <p:spPr bwMode="auto">
          <a:xfrm>
            <a:off x="7162800" y="1600201"/>
            <a:ext cx="98296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80" y="2590799"/>
            <a:ext cx="1666280" cy="222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sz="4000" dirty="0" smtClean="0">
                <a:solidFill>
                  <a:schemeClr val="accent6">
                    <a:tint val="1000"/>
                  </a:schemeClr>
                </a:solidFill>
              </a:rPr>
              <a:t>ОДРЕЂЕЊЕ ПОЈМА</a:t>
            </a:r>
            <a:r>
              <a:rPr lang="sl-SI" sz="4000" dirty="0">
                <a:solidFill>
                  <a:schemeClr val="accent6">
                    <a:tint val="1000"/>
                  </a:schemeClr>
                </a:solidFill>
              </a:rPr>
              <a:t/>
            </a:r>
            <a:br>
              <a:rPr lang="sl-SI" sz="4000" dirty="0">
                <a:solidFill>
                  <a:schemeClr val="accent6">
                    <a:tint val="1000"/>
                  </a:schemeClr>
                </a:solidFill>
              </a:rPr>
            </a:br>
            <a:endParaRPr lang="sr-Latn-CS" sz="40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Мишљење је најсложенији когнитивни процес.</a:t>
            </a:r>
          </a:p>
          <a:p>
            <a:pPr eaLnBrk="1" hangingPunct="1">
              <a:lnSpc>
                <a:spcPct val="80000"/>
              </a:lnSpc>
            </a:pPr>
            <a:r>
              <a:rPr lang="sr-Cyrl-RS" sz="2400" dirty="0" smtClean="0"/>
              <a:t>У ширем смислу: </a:t>
            </a:r>
            <a:r>
              <a:rPr lang="sr-Cyrl-RS" sz="2000" i="1" dirty="0" smtClean="0"/>
              <a:t>свака ментална активност (сећање, </a:t>
            </a:r>
            <a:r>
              <a:rPr lang="sr-Cyrl-RS" sz="2000" i="1" dirty="0" smtClean="0"/>
              <a:t>анализирање, закључивање, маштање</a:t>
            </a:r>
            <a:r>
              <a:rPr lang="sr-Cyrl-RS" sz="2000" i="1" dirty="0" smtClean="0"/>
              <a:t>, веровање, планирање)</a:t>
            </a:r>
            <a:r>
              <a:rPr lang="sr-Cyrl-RS" sz="20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“Мислим на наше летовање у Будви”</a:t>
            </a:r>
          </a:p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“Мислим да је време за ручак”</a:t>
            </a:r>
          </a:p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“Мислим да Бог постоји”</a:t>
            </a:r>
          </a:p>
          <a:p>
            <a:pPr eaLnBrk="1" hangingPunct="1">
              <a:lnSpc>
                <a:spcPct val="80000"/>
              </a:lnSpc>
            </a:pPr>
            <a:r>
              <a:rPr lang="sr-Cyrl-RS" sz="2000" dirty="0" smtClean="0"/>
              <a:t>„Мислим да ћу испит из Увода у општу психологију положити у јануарском испитном року”</a:t>
            </a:r>
          </a:p>
          <a:p>
            <a:pPr lvl="1" eaLnBrk="1" hangingPunct="1">
              <a:lnSpc>
                <a:spcPct val="80000"/>
              </a:lnSpc>
            </a:pPr>
            <a:r>
              <a:rPr lang="sr-Cyrl-RS" sz="2000" dirty="0" smtClean="0"/>
              <a:t>Декарт: “Мишљење је све што се збива у нашем уму, уколико смо тога свесни”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724400"/>
          </a:xfrm>
          <a:noFill/>
          <a:ln>
            <a:solidFill>
              <a:schemeClr val="tx1"/>
            </a:solidFill>
          </a:ln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sz="3400" dirty="0"/>
              <a:t>У ужем смислу: </a:t>
            </a:r>
            <a:r>
              <a:rPr lang="sr-Cyrl-RS" i="1" dirty="0"/>
              <a:t>Мишљење је циљу усмерено оперисање симболима (представама, појмовима, речима). </a:t>
            </a:r>
            <a:endParaRPr lang="sr-Cyrl-RS" i="1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dirty="0" smtClean="0"/>
              <a:t>Оно као симболичка делатност</a:t>
            </a:r>
            <a:r>
              <a:rPr lang="sr-Cyrl-RS" dirty="0" smtClean="0"/>
              <a:t> </a:t>
            </a:r>
            <a:r>
              <a:rPr lang="sr-Cyrl-RS" dirty="0" smtClean="0"/>
              <a:t>омогућава </a:t>
            </a:r>
            <a:r>
              <a:rPr lang="sr-Cyrl-RS" dirty="0"/>
              <a:t>превазилажење перцептивно датог и увиђање општих својстава појава и </a:t>
            </a:r>
            <a:r>
              <a:rPr lang="sr-Cyrl-RS" dirty="0" smtClean="0"/>
              <a:t>суштинских</a:t>
            </a:r>
            <a:r>
              <a:rPr lang="en-US" dirty="0" smtClean="0"/>
              <a:t>, </a:t>
            </a:r>
            <a:r>
              <a:rPr lang="sr-Cyrl-RS" dirty="0" smtClean="0"/>
              <a:t>законитих и каузалних </a:t>
            </a:r>
            <a:r>
              <a:rPr lang="sr-Cyrl-RS" dirty="0"/>
              <a:t>веза међу њима. </a:t>
            </a:r>
            <a:endParaRPr lang="sr-Cyrl-RS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b="1" dirty="0" smtClean="0"/>
              <a:t>Области</a:t>
            </a:r>
            <a:r>
              <a:rPr lang="sr-Cyrl-RS" dirty="0" smtClean="0"/>
              <a:t> </a:t>
            </a:r>
            <a:r>
              <a:rPr lang="sr-Cyrl-RS" dirty="0"/>
              <a:t>у којима се испољава мишљење: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i="1" dirty="0"/>
              <a:t>Решавање </a:t>
            </a:r>
            <a:r>
              <a:rPr lang="sr-Cyrl-RS" i="1" dirty="0" smtClean="0"/>
              <a:t>проблема</a:t>
            </a:r>
            <a:endParaRPr lang="sr-Cyrl-RS" dirty="0" smtClean="0"/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dirty="0" smtClean="0"/>
              <a:t>циљ</a:t>
            </a:r>
            <a:r>
              <a:rPr lang="sr-Cyrl-RS" dirty="0"/>
              <a:t>: налажење </a:t>
            </a:r>
            <a:r>
              <a:rPr lang="sr-Cyrl-RS" dirty="0" smtClean="0"/>
              <a:t>правог решења</a:t>
            </a:r>
            <a:endParaRPr lang="sr-Cyrl-RS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i="1" dirty="0"/>
              <a:t>Суђење и доношење </a:t>
            </a:r>
            <a:r>
              <a:rPr lang="sr-Cyrl-RS" i="1" dirty="0" smtClean="0"/>
              <a:t>одлука</a:t>
            </a:r>
            <a:endParaRPr lang="sr-Cyrl-RS" dirty="0"/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dirty="0" smtClean="0"/>
              <a:t>циљ</a:t>
            </a:r>
            <a:r>
              <a:rPr lang="sr-Cyrl-RS" dirty="0"/>
              <a:t>: од низа могућих алтернатива одабрати најбољу могућу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i="1" dirty="0" smtClean="0"/>
              <a:t>Закључивање</a:t>
            </a:r>
            <a:endParaRPr lang="sr-Cyrl-RS" dirty="0" smtClean="0"/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dirty="0" smtClean="0"/>
              <a:t>циљ</a:t>
            </a:r>
            <a:r>
              <a:rPr lang="sr-Cyrl-RS" dirty="0"/>
              <a:t>: на основу </a:t>
            </a:r>
            <a:r>
              <a:rPr lang="sr-Cyrl-RS" dirty="0" smtClean="0"/>
              <a:t>чињеница и логике </a:t>
            </a:r>
            <a:r>
              <a:rPr lang="sr-Cyrl-RS" dirty="0"/>
              <a:t>донети одговарајући закључак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i="1" dirty="0" smtClean="0"/>
              <a:t>Стваралаштво</a:t>
            </a:r>
            <a:r>
              <a:rPr lang="sr-Cyrl-RS" dirty="0" smtClean="0"/>
              <a:t> </a:t>
            </a:r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sr-Cyrl-RS" dirty="0" smtClean="0"/>
              <a:t>циљ</a:t>
            </a:r>
            <a:r>
              <a:rPr lang="sr-Cyrl-RS" dirty="0"/>
              <a:t>: сворити нешто ново, оригинално и вредно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МИШЉЕЊЕ И ГОВОР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i="1" dirty="0" smtClean="0"/>
              <a:t>Да ли је могућно мишљење без говора?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Решавање проблема увиђањем код антропоидних мајмуна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Говор </a:t>
            </a:r>
            <a:r>
              <a:rPr lang="ru-RU" dirty="0"/>
              <a:t>је </a:t>
            </a:r>
            <a:r>
              <a:rPr lang="ru-RU" dirty="0" smtClean="0"/>
              <a:t>средство најсавршеније, вербалне комуникације, </a:t>
            </a:r>
            <a:r>
              <a:rPr lang="ru-RU" dirty="0"/>
              <a:t>развијен у функцији споразумевања у </a:t>
            </a:r>
            <a:r>
              <a:rPr lang="ru-RU" dirty="0" smtClean="0"/>
              <a:t>заједници.</a:t>
            </a:r>
            <a:endParaRPr lang="ru-RU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Али говор је </a:t>
            </a:r>
            <a:r>
              <a:rPr lang="ru-RU" dirty="0"/>
              <a:t>и </a:t>
            </a:r>
            <a:r>
              <a:rPr lang="ru-RU" dirty="0" smtClean="0"/>
              <a:t>моћно средство логичког, дискурзивног мишљења, као и уобличавања човековог унутрашњег, субјективног света. 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Културне разлике у искуствима воде разликама у језику, а оне даље уобличавају начин опажања и конструисања света и субјективне </a:t>
            </a:r>
            <a:r>
              <a:rPr lang="ru-RU" dirty="0" smtClean="0"/>
              <a:t>стварности. 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мноштво речи за камилу у арапском језику и речи за снег у ескимском.</a:t>
            </a:r>
            <a:endParaRPr lang="ru-RU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Сапир-Ворфова </a:t>
            </a:r>
            <a:r>
              <a:rPr lang="ru-RU" dirty="0" smtClean="0"/>
              <a:t>хипотеза: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језик одређује наше опажање и поимање света.</a:t>
            </a:r>
            <a:endParaRPr lang="ru-RU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Величанствена моћ речи</a:t>
            </a:r>
          </a:p>
          <a:p>
            <a:pPr marL="548958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Пример </a:t>
            </a:r>
            <a:r>
              <a:rPr lang="ru-RU"/>
              <a:t>Хелен </a:t>
            </a:r>
            <a:r>
              <a:rPr lang="ru-RU" smtClean="0"/>
              <a:t>Келер.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РЕШАВАЊЕ ПРОБЛЕМА МИШЉЕЊЕМ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Типичан </a:t>
            </a:r>
            <a:r>
              <a:rPr lang="ru-RU" sz="2000" dirty="0"/>
              <a:t>облик мишљења </a:t>
            </a:r>
            <a:r>
              <a:rPr lang="ru-RU" sz="2000" dirty="0" smtClean="0"/>
              <a:t>је </a:t>
            </a:r>
            <a:r>
              <a:rPr lang="ru-RU" sz="2000" dirty="0"/>
              <a:t>ментална активност која се јавља када настојимо да неки проблем решимо </a:t>
            </a:r>
            <a:r>
              <a:rPr lang="ru-RU" sz="2000" dirty="0" smtClean="0"/>
              <a:t>интелигентно, размишљањем. </a:t>
            </a:r>
          </a:p>
          <a:p>
            <a:r>
              <a:rPr lang="ru-RU" sz="2000" dirty="0" smtClean="0"/>
              <a:t>Проблем </a:t>
            </a:r>
            <a:r>
              <a:rPr lang="ru-RU" sz="2000" dirty="0"/>
              <a:t>је ситуација у којој желимо доћи до неког циља, али то не можемо постићи рутински.  Процес решавања проблема представља сложену интелектуалну </a:t>
            </a:r>
            <a:r>
              <a:rPr lang="ru-RU" sz="2000" dirty="0" smtClean="0"/>
              <a:t>делатност </a:t>
            </a:r>
            <a:r>
              <a:rPr lang="ru-RU" sz="2000" dirty="0"/>
              <a:t>чији је циљ отклањање препрека на путу доласка до решења. </a:t>
            </a:r>
            <a:endParaRPr lang="ru-RU" sz="2000" dirty="0" smtClean="0"/>
          </a:p>
          <a:p>
            <a:r>
              <a:rPr lang="ru-RU" sz="2000" dirty="0" smtClean="0"/>
              <a:t>Овај </a:t>
            </a:r>
            <a:r>
              <a:rPr lang="ru-RU" sz="2000" dirty="0"/>
              <a:t>процес има своје етапе, кораке који воде до решења</a:t>
            </a:r>
            <a:r>
              <a:rPr lang="ru-RU" sz="2000" dirty="0" smtClean="0"/>
              <a:t>.</a:t>
            </a:r>
            <a:r>
              <a:rPr lang="sr-Cyrl-RS" sz="2000" dirty="0"/>
              <a:t> Прво, </a:t>
            </a:r>
            <a:r>
              <a:rPr lang="sr-Cyrl-RS" sz="2000" dirty="0" smtClean="0"/>
              <a:t>потреб­</a:t>
            </a:r>
            <a:r>
              <a:rPr lang="ru-RU" sz="2000" dirty="0" smtClean="0"/>
              <a:t>но </a:t>
            </a:r>
            <a:r>
              <a:rPr lang="ru-RU" sz="2000" dirty="0"/>
              <a:t>је утврдити </a:t>
            </a:r>
            <a:r>
              <a:rPr lang="ru-RU" sz="2000" i="1" dirty="0"/>
              <a:t>шта је проблем</a:t>
            </a:r>
            <a:r>
              <a:rPr lang="ru-RU" sz="2000" dirty="0"/>
              <a:t>, а затим се проблем </a:t>
            </a:r>
            <a:r>
              <a:rPr lang="ru-RU" sz="2000" i="1" dirty="0"/>
              <a:t>сужава</a:t>
            </a:r>
            <a:r>
              <a:rPr lang="ru-RU" sz="2000" dirty="0"/>
              <a:t> и дефинише се његова суштина. Следећи корак је </a:t>
            </a:r>
            <a:r>
              <a:rPr lang="ru-RU" sz="2000" i="1" dirty="0"/>
              <a:t>формулисање хипотезе </a:t>
            </a:r>
            <a:r>
              <a:rPr lang="ru-RU" sz="2000" dirty="0"/>
              <a:t>(пробног решења), која се затим, у последњој етапи </a:t>
            </a:r>
            <a:r>
              <a:rPr lang="ru-RU" sz="2000" i="1" dirty="0"/>
              <a:t>проверава</a:t>
            </a:r>
            <a:r>
              <a:rPr lang="ru-RU" sz="2000" dirty="0"/>
              <a:t> (прихвата или одбацује).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/>
              <a:t>случају да пробно решење није задовољавајуће, потребно је </a:t>
            </a:r>
            <a:r>
              <a:rPr lang="ru-RU" sz="2000" i="1" dirty="0"/>
              <a:t>проблем редефинисати </a:t>
            </a:r>
            <a:r>
              <a:rPr lang="ru-RU" sz="2000" dirty="0"/>
              <a:t>и трагати за новим решењем.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9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ФАЗЕ РЕШАВАЊА ПРОБЛЕМА (1)</a:t>
            </a:r>
            <a:endParaRPr lang="sr-Latn-C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dirty="0"/>
              <a:t>Идентификација проблема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/>
              <a:t>Мишљење започиње постављањем неког проблема. Стари Грци говорили </a:t>
            </a:r>
            <a:r>
              <a:rPr lang="ru-RU" sz="2400" dirty="0" smtClean="0"/>
              <a:t>су: </a:t>
            </a:r>
            <a:r>
              <a:rPr lang="ru-RU" sz="2400" i="1" dirty="0"/>
              <a:t>М</a:t>
            </a:r>
            <a:r>
              <a:rPr lang="ru-RU" sz="2400" i="1" dirty="0" smtClean="0"/>
              <a:t>ишљење </a:t>
            </a:r>
            <a:r>
              <a:rPr lang="ru-RU" sz="2400" i="1" dirty="0"/>
              <a:t>почиње чуђењем! </a:t>
            </a:r>
            <a:r>
              <a:rPr lang="ru-RU" sz="2400" dirty="0"/>
              <a:t>За проналазаче карактеристично је да виде проблем и у појавама које </a:t>
            </a:r>
            <a:r>
              <a:rPr lang="ru-RU" sz="2400" dirty="0" smtClean="0"/>
              <a:t>су иначе </a:t>
            </a:r>
            <a:r>
              <a:rPr lang="ru-RU" sz="2400" dirty="0"/>
              <a:t>другим људима </a:t>
            </a:r>
            <a:r>
              <a:rPr lang="ru-RU" sz="2400" dirty="0" smtClean="0"/>
              <a:t>«обичне»,»разумљиве».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/>
              <a:t>Пример </a:t>
            </a:r>
            <a:r>
              <a:rPr lang="ru-RU" sz="2400" dirty="0" smtClean="0"/>
              <a:t>Исака Њутна </a:t>
            </a:r>
            <a:r>
              <a:rPr lang="ru-RU" sz="2400" dirty="0"/>
              <a:t>: </a:t>
            </a:r>
            <a:r>
              <a:rPr lang="ru-RU" sz="2400" dirty="0" smtClean="0"/>
              <a:t>	</a:t>
            </a:r>
          </a:p>
          <a:p>
            <a:pPr marL="548958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 smtClean="0"/>
              <a:t>- Пад </a:t>
            </a:r>
            <a:r>
              <a:rPr lang="ru-RU" sz="2000" dirty="0"/>
              <a:t>јабуке видели су милиони људи, али је то тек за Њутна био проблем, подстицај за </a:t>
            </a:r>
            <a:r>
              <a:rPr lang="ru-RU" sz="2000" dirty="0" smtClean="0"/>
              <a:t>мишљење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/>
              <a:t>Способност за откривање проблема зависи од </a:t>
            </a:r>
          </a:p>
          <a:p>
            <a:pPr marL="548958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800" dirty="0"/>
              <a:t>богатства старог искуства (али искуство може и да омета)</a:t>
            </a:r>
          </a:p>
          <a:p>
            <a:pPr marL="548958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800" dirty="0"/>
              <a:t>интелектуалних способности и </a:t>
            </a:r>
          </a:p>
          <a:p>
            <a:pPr marL="548958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1800" dirty="0"/>
              <a:t>навике да се питамо »зашто« и »како« (свежина, еластичност мишљења).</a:t>
            </a:r>
          </a:p>
          <a:p>
            <a:pPr marL="548958" lvl="1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000" dirty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752600"/>
            <a:ext cx="233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17806"/>
          <a:stretch/>
        </p:blipFill>
        <p:spPr bwMode="auto">
          <a:xfrm>
            <a:off x="5626100" y="3657600"/>
            <a:ext cx="2336800" cy="24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dirty="0">
                <a:solidFill>
                  <a:schemeClr val="accent6">
                    <a:tint val="1000"/>
                  </a:schemeClr>
                </a:solidFill>
              </a:rPr>
              <a:t>ФАЗЕ РЕШАВАЊА ПРОБЛЕМА </a:t>
            </a:r>
            <a:r>
              <a:rPr lang="sr-Cyrl-RS" dirty="0" smtClean="0">
                <a:solidFill>
                  <a:schemeClr val="accent6">
                    <a:tint val="1000"/>
                  </a:schemeClr>
                </a:solidFill>
              </a:rPr>
              <a:t>(2)</a:t>
            </a:r>
            <a:endParaRPr lang="en-US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400" dirty="0"/>
              <a:t>Сужавање проблема: </a:t>
            </a:r>
            <a:r>
              <a:rPr lang="ru-RU" sz="2000" dirty="0"/>
              <a:t>дефинисање тешкоће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i="1" dirty="0"/>
              <a:t>Дирекција</a:t>
            </a:r>
            <a:r>
              <a:rPr lang="ru-RU" sz="2000" dirty="0"/>
              <a:t> (модел трагања, ментални сет): имплицитне или експлицитне претпоставке и начин приступа проблему. У складу с претпоставкама дефинишемо тешкоћу проблема и у тим оквирима трагамо за решењем.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 smtClean="0"/>
              <a:t>Погрешна дирекција нас често </a:t>
            </a:r>
            <a:r>
              <a:rPr lang="ru-RU" sz="2000" dirty="0"/>
              <a:t>ограничава у трагању за решењем и може довести до фиксације за неуспешну </a:t>
            </a:r>
            <a:r>
              <a:rPr lang="ru-RU" sz="2000" dirty="0" smtClean="0"/>
              <a:t>стратегију.</a:t>
            </a:r>
            <a:r>
              <a:rPr lang="ru-RU" sz="2000" dirty="0"/>
              <a:t> </a:t>
            </a:r>
            <a:endParaRPr lang="en-US" dirty="0" smtClean="0"/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/>
              <a:t>Неке проблеме је тешко решити </a:t>
            </a:r>
            <a:r>
              <a:rPr lang="ru-RU" sz="2000" dirty="0" smtClean="0"/>
              <a:t>зато </a:t>
            </a:r>
            <a:r>
              <a:rPr lang="ru-RU" sz="2000" dirty="0"/>
              <a:t>што захтевају излажење из </a:t>
            </a:r>
            <a:r>
              <a:rPr lang="ru-RU" sz="2000" dirty="0" smtClean="0"/>
              <a:t> </a:t>
            </a:r>
            <a:r>
              <a:rPr lang="ru-RU" sz="2000" dirty="0"/>
              <a:t>уврежених мисаоних оквира.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 smtClean="0"/>
              <a:t>Пример Гауса: </a:t>
            </a:r>
          </a:p>
          <a:p>
            <a:pPr lvl="1"/>
            <a:r>
              <a:rPr lang="ru-RU" sz="1600" dirty="0"/>
              <a:t>Када је </a:t>
            </a:r>
            <a:r>
              <a:rPr lang="ru-RU" sz="1600" dirty="0" smtClean="0"/>
              <a:t>Гаус </a:t>
            </a:r>
            <a:r>
              <a:rPr lang="ru-RU" sz="1600" dirty="0"/>
              <a:t>имао </a:t>
            </a:r>
            <a:r>
              <a:rPr lang="ru-RU" sz="1600" dirty="0" smtClean="0"/>
              <a:t>6 </a:t>
            </a:r>
            <a:r>
              <a:rPr lang="ru-RU" sz="1600" dirty="0"/>
              <a:t>година, учитељ је </a:t>
            </a:r>
            <a:r>
              <a:rPr lang="ru-RU" sz="1600" dirty="0" smtClean="0"/>
              <a:t>упитао</a:t>
            </a:r>
            <a:r>
              <a:rPr lang="sr-Cyrl-RS" sz="1600" dirty="0" smtClean="0"/>
              <a:t>: </a:t>
            </a:r>
            <a:r>
              <a:rPr lang="sr-Cyrl-RS" sz="1600" dirty="0"/>
              <a:t>„Ко ће први израчунати колико  је 1 + 2 + 3... + 10? “ Карл је </a:t>
            </a:r>
            <a:r>
              <a:rPr lang="sr-Cyrl-RS" sz="1600" dirty="0" smtClean="0"/>
              <a:t>брзо </a:t>
            </a:r>
            <a:r>
              <a:rPr lang="sr-Cyrl-RS" sz="1600" dirty="0"/>
              <a:t>дигао руку. Одговор је био тачан: 55. </a:t>
            </a:r>
            <a:r>
              <a:rPr lang="sr-Cyrl-RS" sz="1600" dirty="0" smtClean="0"/>
              <a:t>Учитељ: „Како си </a:t>
            </a:r>
            <a:r>
              <a:rPr lang="sr-Cyrl-RS" sz="1600" dirty="0"/>
              <a:t>тако брзо </a:t>
            </a:r>
            <a:r>
              <a:rPr lang="sr-Cyrl-RS" sz="1600" dirty="0" smtClean="0"/>
              <a:t>израчунао“.  Дечак: </a:t>
            </a:r>
            <a:r>
              <a:rPr lang="sr-Cyrl-RS" sz="1600" dirty="0"/>
              <a:t>„Када бих сабрао 1 и 2, па затим додао 3 па 4 итд, рачунао бих </a:t>
            </a:r>
            <a:r>
              <a:rPr lang="sr-Cyrl-RS" sz="1600" dirty="0" smtClean="0"/>
              <a:t>дуго и збунио бих се. </a:t>
            </a:r>
            <a:r>
              <a:rPr lang="sr-Cyrl-RS" sz="1600" dirty="0"/>
              <a:t>Али гледајте: 1 и 10 је 11, 2 и 9 је опет 11. Имамо пет парова бројева, дакле 5 пута 11 је 55! “</a:t>
            </a:r>
            <a:endParaRPr lang="ru-RU" sz="1600" dirty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Пример Дункеровог истраживања: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  <a:r>
              <a:rPr lang="ru-RU" sz="1600" dirty="0"/>
              <a:t>– “Како уништити тумор у желуцу”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ФАЗЕ РЕШАВАЊА ПРОБЛЕМА </a:t>
            </a:r>
            <a:r>
              <a:rPr lang="sr-Cyrl-RS" dirty="0" smtClean="0"/>
              <a:t>(3-4)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Формулисање хипотезе и стратегије њеног тестирања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Хипотеза </a:t>
            </a:r>
            <a:r>
              <a:rPr lang="ru-RU" sz="2000" dirty="0"/>
              <a:t>се обично поставља на основу претходног </a:t>
            </a:r>
            <a:r>
              <a:rPr lang="ru-RU" sz="2000" dirty="0" smtClean="0"/>
              <a:t>искуства, логике и/или теоријског </a:t>
            </a:r>
            <a:r>
              <a:rPr lang="ru-RU" sz="2000" dirty="0"/>
              <a:t>знања. </a:t>
            </a:r>
            <a:endParaRPr lang="ru-RU" sz="2000" dirty="0" smtClean="0"/>
          </a:p>
          <a:p>
            <a:r>
              <a:rPr lang="ru-RU" sz="2000" dirty="0" smtClean="0"/>
              <a:t>Али </a:t>
            </a:r>
            <a:r>
              <a:rPr lang="ru-RU" sz="2000" dirty="0"/>
              <a:t>некада се јавља случајно и нагло, праћена осећањем </a:t>
            </a:r>
            <a:r>
              <a:rPr lang="ru-RU" sz="2000" dirty="0" smtClean="0"/>
              <a:t>радости (“</a:t>
            </a:r>
            <a:r>
              <a:rPr lang="ru-RU" sz="2000" i="1" dirty="0" smtClean="0"/>
              <a:t>аха</a:t>
            </a:r>
            <a:r>
              <a:rPr lang="ru-RU" sz="2000" dirty="0" smtClean="0"/>
              <a:t> </a:t>
            </a:r>
            <a:r>
              <a:rPr lang="ru-RU" sz="2000" dirty="0"/>
              <a:t>доживљај</a:t>
            </a:r>
            <a:r>
              <a:rPr lang="ru-RU" sz="2000" dirty="0" smtClean="0"/>
              <a:t>”)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43400"/>
          </a:xfrm>
        </p:spPr>
        <p:txBody>
          <a:bodyPr/>
          <a:lstStyle/>
          <a:p>
            <a:r>
              <a:rPr lang="ru-RU" sz="2400" dirty="0"/>
              <a:t>Проверавање </a:t>
            </a:r>
            <a:r>
              <a:rPr lang="ru-RU" sz="2400" dirty="0" smtClean="0"/>
              <a:t>тачности хипотезе</a:t>
            </a:r>
          </a:p>
          <a:p>
            <a:r>
              <a:rPr lang="ru-RU" sz="2000" dirty="0" smtClean="0"/>
              <a:t>Некада </a:t>
            </a:r>
            <a:r>
              <a:rPr lang="ru-RU" sz="2000" dirty="0"/>
              <a:t>је јављање хипотезе истовремено праћено уверењем о њеној тачности. Често је, међутим, потребно то решење и проверити. </a:t>
            </a:r>
            <a:endParaRPr lang="ru-RU" sz="2000" dirty="0" smtClean="0"/>
          </a:p>
          <a:p>
            <a:r>
              <a:rPr lang="ru-RU" sz="2000" dirty="0" smtClean="0"/>
              <a:t>Проверавање </a:t>
            </a:r>
            <a:r>
              <a:rPr lang="ru-RU" sz="2000" dirty="0"/>
              <a:t>хипотезе карактеристично је за </a:t>
            </a:r>
            <a:r>
              <a:rPr lang="ru-RU" sz="2000" dirty="0" smtClean="0"/>
              <a:t>на­</a:t>
            </a:r>
            <a:r>
              <a:rPr lang="sr-Cyrl-RS" sz="2000" dirty="0" smtClean="0"/>
              <a:t>учно </a:t>
            </a:r>
            <a:r>
              <a:rPr lang="sr-Cyrl-RS" sz="2000" dirty="0"/>
              <a:t>мишљење. </a:t>
            </a:r>
            <a:endParaRPr lang="ru-R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САВЕТИ ЗА ЕФИКАСНИЈЕ МИШЉЕЊЕ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ru-RU" sz="2000" dirty="0" smtClean="0"/>
              <a:t>1</a:t>
            </a:r>
            <a:r>
              <a:rPr lang="ru-RU" sz="2000" dirty="0"/>
              <a:t>. Што прецизније </a:t>
            </a:r>
            <a:r>
              <a:rPr lang="ru-RU" sz="2000" dirty="0" smtClean="0"/>
              <a:t>формулиши </a:t>
            </a:r>
            <a:r>
              <a:rPr lang="ru-RU" sz="2000" dirty="0"/>
              <a:t>шта је проблем.</a:t>
            </a:r>
          </a:p>
          <a:p>
            <a:r>
              <a:rPr lang="ru-RU" sz="2000" dirty="0"/>
              <a:t>2. Издвоји битне (релевантне) податке за решавање проблема и одбаци  </a:t>
            </a:r>
            <a:r>
              <a:rPr lang="ru-RU" sz="2000" dirty="0" smtClean="0"/>
              <a:t>небитне</a:t>
            </a:r>
            <a:r>
              <a:rPr lang="ru-RU" sz="2000" dirty="0"/>
              <a:t>, који те </a:t>
            </a:r>
            <a:r>
              <a:rPr lang="ru-RU" sz="2000" dirty="0" smtClean="0"/>
              <a:t>наводе </a:t>
            </a:r>
            <a:r>
              <a:rPr lang="ru-RU" sz="2000" dirty="0"/>
              <a:t>на погрешан пут.</a:t>
            </a:r>
          </a:p>
          <a:p>
            <a:r>
              <a:rPr lang="ru-RU" sz="2000" dirty="0"/>
              <a:t>3. Пажљиво размотри све елементе проблема, а онда их другачије </a:t>
            </a:r>
            <a:r>
              <a:rPr lang="ru-RU" sz="2000" dirty="0" smtClean="0"/>
              <a:t>групиши</a:t>
            </a:r>
            <a:r>
              <a:rPr lang="ru-RU" sz="2000" dirty="0"/>
              <a:t>, како би </a:t>
            </a:r>
            <a:r>
              <a:rPr lang="ru-RU" sz="2000" dirty="0" smtClean="0"/>
              <a:t>себи олакшао решавање</a:t>
            </a:r>
            <a:r>
              <a:rPr lang="ru-RU" sz="2000" dirty="0"/>
              <a:t>.</a:t>
            </a:r>
          </a:p>
          <a:p>
            <a:r>
              <a:rPr lang="ru-RU" sz="2000" dirty="0"/>
              <a:t>4. Испробај различите стратегије решавања проблема и створи што </a:t>
            </a:r>
            <a:r>
              <a:rPr lang="ru-RU" sz="2000" dirty="0" smtClean="0"/>
              <a:t>више </a:t>
            </a:r>
            <a:r>
              <a:rPr lang="ru-RU" sz="2000" dirty="0"/>
              <a:t>хипотеза, без обзира колико ти </a:t>
            </a:r>
            <a:r>
              <a:rPr lang="ru-RU" sz="2000" dirty="0" smtClean="0"/>
              <a:t>изгледале невероватне.</a:t>
            </a:r>
            <a:endParaRPr lang="ru-RU" sz="20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/>
              <a:t>5. Имај стално на уму да је погрешна ментална усмереност </a:t>
            </a:r>
            <a:r>
              <a:rPr lang="ru-RU" sz="2000" dirty="0" smtClean="0"/>
              <a:t>(шаблонски </a:t>
            </a:r>
            <a:r>
              <a:rPr lang="ru-RU" sz="2000" dirty="0"/>
              <a:t>начин решења) највећа препрека за налажење правог  </a:t>
            </a:r>
            <a:r>
              <a:rPr lang="ru-RU" sz="2000" dirty="0" smtClean="0"/>
              <a:t>решења</a:t>
            </a:r>
            <a:r>
              <a:rPr lang="ru-RU" sz="2000" dirty="0"/>
              <a:t>.</a:t>
            </a:r>
          </a:p>
          <a:p>
            <a:r>
              <a:rPr lang="ru-RU" sz="2000" dirty="0"/>
              <a:t>6. Ако нека стратегија не даје резултате, немој тврдоглаво истрајавати </a:t>
            </a:r>
            <a:r>
              <a:rPr lang="ru-RU" sz="2000" dirty="0" smtClean="0"/>
              <a:t>на </a:t>
            </a:r>
            <a:r>
              <a:rPr lang="ru-RU" sz="2000" dirty="0"/>
              <a:t>њој, ослободи се крутости у мишљењу и сагледај проблем из </a:t>
            </a:r>
            <a:r>
              <a:rPr lang="ru-RU" sz="2000" dirty="0" smtClean="0"/>
              <a:t>новог </a:t>
            </a:r>
            <a:r>
              <a:rPr lang="ru-RU" sz="2000" dirty="0"/>
              <a:t>угла.</a:t>
            </a:r>
          </a:p>
          <a:p>
            <a:r>
              <a:rPr lang="ru-RU" sz="2000" dirty="0"/>
              <a:t>7. Проверавај </a:t>
            </a:r>
            <a:r>
              <a:rPr lang="ru-RU" sz="2000" dirty="0" smtClean="0"/>
              <a:t>своје </a:t>
            </a:r>
            <a:r>
              <a:rPr lang="ru-RU" sz="2000" dirty="0"/>
              <a:t>почетне премисе </a:t>
            </a:r>
            <a:r>
              <a:rPr lang="ru-RU" sz="2000" dirty="0" smtClean="0"/>
              <a:t>да </a:t>
            </a:r>
            <a:r>
              <a:rPr lang="ru-RU" sz="2000" dirty="0"/>
              <a:t>би </a:t>
            </a:r>
            <a:r>
              <a:rPr lang="ru-RU" sz="2000" dirty="0" smtClean="0"/>
              <a:t>ти </a:t>
            </a:r>
            <a:r>
              <a:rPr lang="ru-RU" sz="2000" dirty="0"/>
              <a:t>мишљење   </a:t>
            </a:r>
            <a:r>
              <a:rPr lang="ru-RU" sz="2000" dirty="0" smtClean="0"/>
              <a:t>било </a:t>
            </a:r>
            <a:r>
              <a:rPr lang="ru-RU" sz="2000" dirty="0"/>
              <a:t>продуктивно, оригинално и критичко.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Thatc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1812</TotalTime>
  <Words>2111</Words>
  <Application>Microsoft Office PowerPoint</Application>
  <PresentationFormat>On-screen Show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МИШЉЕЊЕ И СТВАРАЛАШТВО</vt:lpstr>
      <vt:lpstr>МИШЉЕЊЕ – БИТНА ОДЛИКА ЧОВЕКА</vt:lpstr>
      <vt:lpstr>ОДРЕЂЕЊЕ ПОЈМА </vt:lpstr>
      <vt:lpstr>МИШЉЕЊЕ И ГОВОР</vt:lpstr>
      <vt:lpstr>РЕШАВАЊЕ ПРОБЛЕМА МИШЉЕЊЕМ</vt:lpstr>
      <vt:lpstr>ФАЗЕ РЕШАВАЊА ПРОБЛЕМА (1)</vt:lpstr>
      <vt:lpstr>ФАЗЕ РЕШАВАЊА ПРОБЛЕМА (2)</vt:lpstr>
      <vt:lpstr>ФАЗЕ РЕШАВАЊА ПРОБЛЕМА (3-4)</vt:lpstr>
      <vt:lpstr>САВЕТИ ЗА ЕФИКАСНИЈЕ МИШЉЕЊЕ</vt:lpstr>
      <vt:lpstr>ВРСТЕ МИШЉЕЊА (1)</vt:lpstr>
      <vt:lpstr>ВРСТЕ МИШЉЕЊА (2)</vt:lpstr>
      <vt:lpstr>СТВАРАЛАШТВО</vt:lpstr>
      <vt:lpstr>СТВАРАЛАЧКО МИШЉЕЊЕ</vt:lpstr>
      <vt:lpstr>ДИВЕРГЕНТНО И СТВАРАЛАЧКО МИШЉЕЊЕ – ВЕЖБЕ КРЕАТИВНОСТИ</vt:lpstr>
      <vt:lpstr>ЧИНИОЦИ КРЕАТИВНОСТИ </vt:lpstr>
      <vt:lpstr>КОГНИТИВНИ ЧИНИОЦИ</vt:lpstr>
      <vt:lpstr>ЧИНИОЦИ ЛИЧНОСТИ</vt:lpstr>
      <vt:lpstr>СРЕДИНСКИ ЧИНИОЦИ</vt:lpstr>
    </vt:vector>
  </TitlesOfParts>
  <Company>Organizacija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Mišljenje</dc:title>
  <dc:creator>Ime</dc:creator>
  <cp:lastModifiedBy>zarko</cp:lastModifiedBy>
  <cp:revision>71</cp:revision>
  <dcterms:created xsi:type="dcterms:W3CDTF">2006-11-13T21:57:38Z</dcterms:created>
  <dcterms:modified xsi:type="dcterms:W3CDTF">2014-12-09T08:24:10Z</dcterms:modified>
</cp:coreProperties>
</file>